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3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27F8C5-0F62-4266-8A18-1FB3E18BA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2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480BAD0-B456-418E-BC11-F820378443FA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DE250C-3D8D-40B1-BE10-D0A0153DF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FFACBA-0913-4E7E-81FB-E33AC9AE7C01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4D33-D5CE-4C2A-8EC0-E682CF5B7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7A60C-77F5-4F90-B596-278BCF49FB64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2235E-57DD-469F-B48D-45EFD7CD53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F5CD60-0C09-41B1-9CD1-023BB2EDD141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C37A6-24BA-4D67-9BA2-DBE7F34DE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C49F48-2E68-4CF4-BA43-0543023AD8C0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6D6D1-DA4C-4660-B8F5-C45D3E59C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945F1F-C48D-4EAD-90AC-050606000001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CDEC7-D63D-4620-BC56-2AD31F2F4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1BD1A8-FEAD-44D9-918C-68FDDF100943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18CE2-1F08-45F1-B0B0-FFA788F25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A09F1E-5BED-4BE1-AEF1-0A1904F6D01B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A11AB-C7AB-41F1-9F45-C8C62D9D4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0A865-8DE9-4D45-A8F6-C95A3D9E47BD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81DF4-5BA2-41A0-82D8-B3652C7AF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D62D0-3FE6-475D-9B1D-10FFA47B7B89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2B2DF-2212-4070-B19E-9318372BA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BAC37-FDC1-40FD-86B2-A9FC991B2B24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5C4FA-798E-436F-AFA3-C775D0C17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917DD79E-8405-4A3D-8579-B7FFF61B5771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2006 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5FAABD8-FC09-4CEE-8832-BF7071BDC6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1"/>
            <a:ext cx="8610600" cy="207645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Four Readings About Poe’s Death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Vocabulary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(page 183 -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HOLT Third Course)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rgbClr val="FFFF00"/>
                </a:solidFill>
              </a:rPr>
              <a:t>a</a:t>
            </a:r>
            <a:r>
              <a:rPr lang="en-US" sz="6600" dirty="0" smtClean="0">
                <a:solidFill>
                  <a:srgbClr val="FFFF00"/>
                </a:solidFill>
              </a:rPr>
              <a:t>scribe (v)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a</a:t>
            </a:r>
            <a:r>
              <a:rPr lang="en-US" sz="4800" dirty="0" smtClean="0">
                <a:solidFill>
                  <a:srgbClr val="FFFF00"/>
                </a:solidFill>
              </a:rPr>
              <a:t>ssign or attribute something to a cause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rgbClr val="FFFF00"/>
                </a:solidFill>
              </a:rPr>
              <a:t>c</a:t>
            </a:r>
            <a:r>
              <a:rPr lang="en-US" sz="6600" dirty="0" smtClean="0">
                <a:solidFill>
                  <a:srgbClr val="FFFF00"/>
                </a:solidFill>
              </a:rPr>
              <a:t>hronic (</a:t>
            </a:r>
            <a:r>
              <a:rPr lang="en-US" sz="6600" dirty="0" err="1" smtClean="0">
                <a:solidFill>
                  <a:srgbClr val="FFFF00"/>
                </a:solidFill>
              </a:rPr>
              <a:t>adj</a:t>
            </a:r>
            <a:r>
              <a:rPr lang="en-US" sz="6600" dirty="0" smtClean="0">
                <a:solidFill>
                  <a:srgbClr val="FFFF00"/>
                </a:solidFill>
              </a:rPr>
              <a:t>)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f</a:t>
            </a:r>
            <a:r>
              <a:rPr lang="en-US" sz="4800" dirty="0" smtClean="0">
                <a:solidFill>
                  <a:srgbClr val="FFFF00"/>
                </a:solidFill>
              </a:rPr>
              <a:t>requently occurring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FF00"/>
                </a:solidFill>
              </a:rPr>
              <a:t>t</a:t>
            </a:r>
            <a:r>
              <a:rPr lang="en-US" sz="5400" dirty="0" smtClean="0">
                <a:solidFill>
                  <a:srgbClr val="FFFF00"/>
                </a:solidFill>
              </a:rPr>
              <a:t>ransmitted (v)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p</a:t>
            </a:r>
            <a:r>
              <a:rPr lang="en-US" sz="4800" dirty="0" smtClean="0">
                <a:solidFill>
                  <a:srgbClr val="FFFF00"/>
                </a:solidFill>
              </a:rPr>
              <a:t>assed on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D28C-1DD4-4552-A25A-25C258EDADF0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2006 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4E2-5A45-4767-A26E-6FA8E5394100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6000" dirty="0">
                <a:solidFill>
                  <a:srgbClr val="FFFF00"/>
                </a:solidFill>
              </a:rPr>
              <a:t>i</a:t>
            </a:r>
            <a:r>
              <a:rPr lang="en-US" sz="6000" dirty="0" smtClean="0">
                <a:solidFill>
                  <a:srgbClr val="FFFF00"/>
                </a:solidFill>
              </a:rPr>
              <a:t>nsensible (</a:t>
            </a:r>
            <a:r>
              <a:rPr lang="en-US" sz="6000" dirty="0" err="1" smtClean="0">
                <a:solidFill>
                  <a:srgbClr val="FFFF00"/>
                </a:solidFill>
              </a:rPr>
              <a:t>adj</a:t>
            </a:r>
            <a:r>
              <a:rPr lang="en-US" sz="6000" dirty="0" smtClean="0">
                <a:solidFill>
                  <a:srgbClr val="FFFF00"/>
                </a:solidFill>
              </a:rPr>
              <a:t>)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n</a:t>
            </a:r>
            <a:r>
              <a:rPr lang="en-US" sz="4800" dirty="0" smtClean="0">
                <a:solidFill>
                  <a:srgbClr val="FFFF00"/>
                </a:solidFill>
              </a:rPr>
              <a:t>ot fully conscious or aware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00"/>
                </a:solidFill>
              </a:rPr>
              <a:t>i</a:t>
            </a:r>
            <a:r>
              <a:rPr lang="en-US" sz="6000" dirty="0" smtClean="0">
                <a:solidFill>
                  <a:srgbClr val="FFFF00"/>
                </a:solidFill>
              </a:rPr>
              <a:t>mposing (</a:t>
            </a:r>
            <a:r>
              <a:rPr lang="en-US" sz="6000" dirty="0" err="1" smtClean="0">
                <a:solidFill>
                  <a:srgbClr val="FFFF00"/>
                </a:solidFill>
              </a:rPr>
              <a:t>adj</a:t>
            </a:r>
            <a:r>
              <a:rPr lang="en-US" sz="6000" dirty="0" smtClean="0">
                <a:solidFill>
                  <a:srgbClr val="FFFF00"/>
                </a:solidFill>
              </a:rPr>
              <a:t>)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l</a:t>
            </a:r>
            <a:r>
              <a:rPr lang="en-US" sz="4400" dirty="0" smtClean="0">
                <a:solidFill>
                  <a:srgbClr val="FFFF00"/>
                </a:solidFill>
              </a:rPr>
              <a:t>arge and impressive looking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00"/>
                </a:solidFill>
              </a:rPr>
              <a:t>s</a:t>
            </a:r>
            <a:r>
              <a:rPr lang="en-US" sz="6000" dirty="0" smtClean="0">
                <a:solidFill>
                  <a:srgbClr val="FFFF00"/>
                </a:solidFill>
              </a:rPr>
              <a:t>tupor (n)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d</a:t>
            </a:r>
            <a:r>
              <a:rPr lang="en-US" sz="4800" dirty="0" smtClean="0">
                <a:solidFill>
                  <a:srgbClr val="FFFF00"/>
                </a:solidFill>
              </a:rPr>
              <a:t>ull, half-conscious state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00"/>
                </a:solidFill>
              </a:rPr>
              <a:t>s</a:t>
            </a:r>
            <a:r>
              <a:rPr lang="en-US" sz="6000" dirty="0" smtClean="0">
                <a:solidFill>
                  <a:srgbClr val="FFFF00"/>
                </a:solidFill>
              </a:rPr>
              <a:t>pectral (</a:t>
            </a:r>
            <a:r>
              <a:rPr lang="en-US" sz="6000" dirty="0" err="1" smtClean="0">
                <a:solidFill>
                  <a:srgbClr val="FFFF00"/>
                </a:solidFill>
              </a:rPr>
              <a:t>adj</a:t>
            </a:r>
            <a:r>
              <a:rPr lang="en-US" sz="6000" dirty="0" smtClean="0">
                <a:solidFill>
                  <a:srgbClr val="FFFF00"/>
                </a:solidFill>
              </a:rPr>
              <a:t>)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g</a:t>
            </a:r>
            <a:r>
              <a:rPr lang="en-US" sz="4800" dirty="0" smtClean="0">
                <a:solidFill>
                  <a:srgbClr val="FFFF00"/>
                </a:solidFill>
              </a:rPr>
              <a:t>hostly; unreal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rgbClr val="FFFF00"/>
                </a:solidFill>
              </a:rPr>
              <a:t>e</a:t>
            </a:r>
            <a:r>
              <a:rPr lang="en-US" sz="6600" dirty="0" smtClean="0">
                <a:solidFill>
                  <a:srgbClr val="FFFF00"/>
                </a:solidFill>
              </a:rPr>
              <a:t>xpired (v)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</a:rPr>
              <a:t>died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5400" dirty="0">
                <a:solidFill>
                  <a:srgbClr val="FFFF00"/>
                </a:solidFill>
              </a:rPr>
              <a:t>m</a:t>
            </a:r>
            <a:r>
              <a:rPr lang="en-US" sz="5400" dirty="0" smtClean="0">
                <a:solidFill>
                  <a:srgbClr val="FFFF00"/>
                </a:solidFill>
              </a:rPr>
              <a:t>aligned (v </a:t>
            </a:r>
            <a:r>
              <a:rPr lang="en-US" sz="2000" i="1" dirty="0" smtClean="0">
                <a:solidFill>
                  <a:srgbClr val="FFFF00"/>
                </a:solidFill>
              </a:rPr>
              <a:t>used as  </a:t>
            </a:r>
            <a:r>
              <a:rPr lang="en-US" sz="5400" dirty="0" err="1" smtClean="0">
                <a:solidFill>
                  <a:srgbClr val="FFFF00"/>
                </a:solidFill>
              </a:rPr>
              <a:t>adj</a:t>
            </a:r>
            <a:r>
              <a:rPr lang="en-US" sz="5400" dirty="0" smtClean="0">
                <a:solidFill>
                  <a:srgbClr val="FFFF00"/>
                </a:solidFill>
              </a:rPr>
              <a:t>)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f</a:t>
            </a:r>
            <a:r>
              <a:rPr lang="en-US" sz="4400" dirty="0" smtClean="0">
                <a:solidFill>
                  <a:srgbClr val="FFFF00"/>
                </a:solidFill>
              </a:rPr>
              <a:t>alsely accused of bad conduct; slandered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00"/>
                </a:solidFill>
              </a:rPr>
              <a:t>b</a:t>
            </a:r>
            <a:r>
              <a:rPr lang="en-US" sz="6000" dirty="0" smtClean="0">
                <a:solidFill>
                  <a:srgbClr val="FFFF00"/>
                </a:solidFill>
              </a:rPr>
              <a:t>elligerent (</a:t>
            </a:r>
            <a:r>
              <a:rPr lang="en-US" sz="6000" dirty="0" err="1" smtClean="0">
                <a:solidFill>
                  <a:srgbClr val="FFFF00"/>
                </a:solidFill>
              </a:rPr>
              <a:t>adj</a:t>
            </a:r>
            <a:r>
              <a:rPr lang="en-US" sz="6000" dirty="0" smtClean="0">
                <a:solidFill>
                  <a:srgbClr val="FFFF00"/>
                </a:solidFill>
              </a:rPr>
              <a:t>)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a</a:t>
            </a:r>
            <a:r>
              <a:rPr lang="en-US" sz="4800" dirty="0" smtClean="0">
                <a:solidFill>
                  <a:srgbClr val="FFFF00"/>
                </a:solidFill>
              </a:rPr>
              <a:t>ngry and aggressive or ready to start a fight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00"/>
                </a:solidFill>
              </a:rPr>
              <a:t>c</a:t>
            </a:r>
            <a:r>
              <a:rPr lang="en-US" sz="6000" dirty="0" smtClean="0">
                <a:solidFill>
                  <a:srgbClr val="FFFF00"/>
                </a:solidFill>
              </a:rPr>
              <a:t>onspicuous (</a:t>
            </a:r>
            <a:r>
              <a:rPr lang="en-US" sz="6000" dirty="0" err="1" smtClean="0">
                <a:solidFill>
                  <a:srgbClr val="FFFF00"/>
                </a:solidFill>
              </a:rPr>
              <a:t>adj</a:t>
            </a:r>
            <a:r>
              <a:rPr lang="en-US" sz="6000" dirty="0" smtClean="0">
                <a:solidFill>
                  <a:srgbClr val="FFFF00"/>
                </a:solidFill>
              </a:rPr>
              <a:t>)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o</a:t>
            </a:r>
            <a:r>
              <a:rPr lang="en-US" sz="4800" dirty="0" smtClean="0">
                <a:solidFill>
                  <a:srgbClr val="FFFF00"/>
                </a:solidFill>
              </a:rPr>
              <a:t>bvious; noticeable; notable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D60-0C09-41B1-9CD1-023BB2EDD141}" type="datetime1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7A6-24BA-4D67-9BA2-DBE7F34DEF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ookyNigh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SpookyNight1</Template>
  <TotalTime>22</TotalTime>
  <Words>209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SpookyNight1</vt:lpstr>
      <vt:lpstr>Four Readings About Poe’s Death</vt:lpstr>
      <vt:lpstr>insensible (adj)</vt:lpstr>
      <vt:lpstr>imposing (adj)</vt:lpstr>
      <vt:lpstr>stupor (n)</vt:lpstr>
      <vt:lpstr>spectral (adj)</vt:lpstr>
      <vt:lpstr>expired (v)</vt:lpstr>
      <vt:lpstr>maligned (v used as  adj)</vt:lpstr>
      <vt:lpstr>belligerent (adj)</vt:lpstr>
      <vt:lpstr>conspicuous (adj)</vt:lpstr>
      <vt:lpstr>ascribe (v)</vt:lpstr>
      <vt:lpstr>chronic (adj)</vt:lpstr>
      <vt:lpstr>transmitted (v)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Readings About Poe’s Death</dc:title>
  <dc:creator>Bill</dc:creator>
  <cp:lastModifiedBy>Jenn Flory</cp:lastModifiedBy>
  <cp:revision>1</cp:revision>
  <dcterms:created xsi:type="dcterms:W3CDTF">2013-10-09T08:21:24Z</dcterms:created>
  <dcterms:modified xsi:type="dcterms:W3CDTF">2013-10-09T15:35:33Z</dcterms:modified>
</cp:coreProperties>
</file>